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84048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44"/>
    <a:srgbClr val="BA0012"/>
    <a:srgbClr val="FFB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varScale="1">
        <p:scale>
          <a:sx n="15" d="100"/>
          <a:sy n="15" d="100"/>
        </p:scale>
        <p:origin x="19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52212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79170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86108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1502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94467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22F2F-1DFB-4495-9929-91AA1C47FA66}"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81373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22F2F-1DFB-4495-9929-91AA1C47FA66}"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2608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22F2F-1DFB-4495-9929-91AA1C47FA66}"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6859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5406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04623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53059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3/27/2020</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1010550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99FD5FAB-DB58-6943-935A-C3CB3F47B9AB}"/>
              </a:ext>
            </a:extLst>
          </p:cNvPr>
          <p:cNvSpPr>
            <a:spLocks noChangeArrowheads="1"/>
          </p:cNvSpPr>
          <p:nvPr/>
        </p:nvSpPr>
        <p:spPr bwMode="auto">
          <a:xfrm>
            <a:off x="107986" y="9229009"/>
            <a:ext cx="18590462" cy="135729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With the increase in antibacterial resistance, the need for new antibiotics is increasing. Antibiotics work by interfering with a vital function of the bacteria thus killing the bacteria. One </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way to interfere with a vital cell function is to inhibit the bacterial cell wall formation. The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dapE</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-encoded </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-succinyl-L,L-diaminopimelic acid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desuccinylase</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DapE</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enzymes </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catalyze the hydrolysis of N-</a:t>
            </a:r>
            <a:r>
              <a:rPr lang="en-US" alt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succinyl</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-L,L-</a:t>
            </a:r>
            <a:r>
              <a:rPr lang="en-US" alt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diaminopimelic</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acid (L,L-SDAP) to succinic acid and L,L-</a:t>
            </a:r>
            <a:r>
              <a:rPr lang="en-US" alt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diaminopimelate</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(DAP). Then DAP is converted to m-DAP and ultimately to lysine (Scheme 1).</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Lysine and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mDAP</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crucial in bacteria cell wall synthesis. Lysine is an essential amino acid for humans meaning that it has to be ingested and mammals do not make lysine themselves. Since there is no similar pathway in the human body, inhibiting this enzyme would be selectively toxic to bacteria. This enzyme is present in 98% of Gram-negative and in all Gram-positive bacteria. This shows that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DapE</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could serve as a broad-spectrum antibiotic especially when targeting ESKAPE (</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Enterococcus faecium</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Staphylococcus aureus</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Klebsiella pneumoniae</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Acinetobacter </a:t>
            </a:r>
            <a:r>
              <a:rPr kumimoji="0" lang="en-US" altLang="en-US" sz="3600" b="0"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baumannii</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Pseudomonas aeruginosa</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a:t>
            </a:r>
            <a:r>
              <a:rPr kumimoji="0" lang="en-US" altLang="en-US" sz="36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Enterobacter</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species) pathogens. Studies have shown that when the gene encoding the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DapE</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enzyme is deleted the bacteria cannot survive even in a lysine supplemented media. </a:t>
            </a:r>
          </a:p>
          <a:p>
            <a:pPr algn="just" defTabSz="914400" eaLnBrk="0" fontAlgn="base" hangingPunct="0">
              <a:spcBef>
                <a:spcPct val="0"/>
              </a:spcBef>
              <a:spcAft>
                <a:spcPct val="0"/>
              </a:spcAft>
            </a:pPr>
            <a:endPar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endPar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Scheme 1.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DapE</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catalyzed</a:t>
            </a:r>
          </a:p>
          <a:p>
            <a:pPr algn="just" defTabSz="914400" eaLnBrk="0" fontAlgn="base" hangingPunct="0">
              <a:spcBef>
                <a:spcPct val="0"/>
              </a:spcBef>
              <a:spcAft>
                <a:spcPct val="0"/>
              </a:spcAf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reaction</a:t>
            </a:r>
          </a:p>
          <a:p>
            <a:pPr algn="just" defTabSz="914400" eaLnBrk="0" fontAlgn="base" hangingPunct="0">
              <a:spcBef>
                <a:spcPct val="0"/>
              </a:spcBef>
              <a:spcAft>
                <a:spcPct val="0"/>
              </a:spcAft>
            </a:pPr>
            <a:endPar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endPar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endPar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Becker research lab has obtained five lead molecules through high-throughput screening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HiTS</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one being the tetrazole-based analog (Figure 1). Synthesis of the </a:t>
            </a:r>
            <a:r>
              <a:rPr kumimoji="0" lang="en-US" altLang="en-US"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bioisosteric</a:t>
            </a:r>
            <a:r>
              <a:rPr kumimoji="0" lang="en-US" altLang="en-US"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analogs of the tetrazole hit and obtaining their inhibitory potencies using our ninhydrin-based assay will be the focus of this project</a:t>
            </a:r>
            <a:r>
              <a:rPr kumimoji="0" lang="en-US" altLang="en-US" sz="3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8" name="Rounded Rectangle 27">
            <a:extLst>
              <a:ext uri="{FF2B5EF4-FFF2-40B4-BE49-F238E27FC236}">
                <a16:creationId xmlns:a16="http://schemas.microsoft.com/office/drawing/2014/main" id="{46935F85-EE7B-F341-BB21-809B071A5533}"/>
              </a:ext>
            </a:extLst>
          </p:cNvPr>
          <p:cNvSpPr/>
          <p:nvPr/>
        </p:nvSpPr>
        <p:spPr>
          <a:xfrm>
            <a:off x="4286249" y="891318"/>
            <a:ext cx="33175574" cy="4111323"/>
          </a:xfrm>
          <a:prstGeom prst="roundRect">
            <a:avLst/>
          </a:prstGeom>
          <a:solidFill>
            <a:srgbClr val="BB0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4" name="TextBox 3">
            <a:extLst>
              <a:ext uri="{FF2B5EF4-FFF2-40B4-BE49-F238E27FC236}">
                <a16:creationId xmlns:a16="http://schemas.microsoft.com/office/drawing/2014/main" id="{5A5E789B-BD66-3149-8F04-B902ABEF91CA}"/>
              </a:ext>
            </a:extLst>
          </p:cNvPr>
          <p:cNvSpPr txBox="1"/>
          <p:nvPr/>
        </p:nvSpPr>
        <p:spPr>
          <a:xfrm>
            <a:off x="4925895" y="1196000"/>
            <a:ext cx="32202172" cy="1384995"/>
          </a:xfrm>
          <a:prstGeom prst="rect">
            <a:avLst/>
          </a:prstGeom>
          <a:noFill/>
        </p:spPr>
        <p:txBody>
          <a:bodyPr wrap="square" rtlCol="0">
            <a:spAutoFit/>
          </a:bodyPr>
          <a:lstStyle/>
          <a:p>
            <a:r>
              <a:rPr lang="en-US" sz="8400" b="1" dirty="0">
                <a:solidFill>
                  <a:schemeClr val="bg1"/>
                </a:solidFill>
                <a:latin typeface="Times New Roman" panose="02020603050405020304" pitchFamily="18" charset="0"/>
                <a:cs typeface="Times New Roman" panose="02020603050405020304" pitchFamily="18" charset="0"/>
              </a:rPr>
              <a:t>Synthesis of Tetrazole-Based </a:t>
            </a:r>
            <a:r>
              <a:rPr lang="en-US" sz="8400" b="1" dirty="0" err="1">
                <a:solidFill>
                  <a:schemeClr val="bg1"/>
                </a:solidFill>
                <a:latin typeface="Times New Roman" panose="02020603050405020304" pitchFamily="18" charset="0"/>
                <a:cs typeface="Times New Roman" panose="02020603050405020304" pitchFamily="18" charset="0"/>
              </a:rPr>
              <a:t>DapE</a:t>
            </a:r>
            <a:r>
              <a:rPr lang="en-US" sz="8400" b="1" dirty="0">
                <a:solidFill>
                  <a:schemeClr val="bg1"/>
                </a:solidFill>
                <a:latin typeface="Times New Roman" panose="02020603050405020304" pitchFamily="18" charset="0"/>
                <a:cs typeface="Times New Roman" panose="02020603050405020304" pitchFamily="18" charset="0"/>
              </a:rPr>
              <a:t> Inhibitors as Potential Antibiotics </a:t>
            </a:r>
            <a:endParaRPr lang="en-US" sz="84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5372E1-CD7F-6C48-A7C9-D33E334C1668}"/>
              </a:ext>
            </a:extLst>
          </p:cNvPr>
          <p:cNvSpPr txBox="1"/>
          <p:nvPr/>
        </p:nvSpPr>
        <p:spPr>
          <a:xfrm>
            <a:off x="3369646" y="2792047"/>
            <a:ext cx="34690050" cy="2485680"/>
          </a:xfrm>
          <a:prstGeom prst="rect">
            <a:avLst/>
          </a:prstGeom>
          <a:noFill/>
        </p:spPr>
        <p:txBody>
          <a:bodyPr wrap="square" rtlCol="0">
            <a:spAutoFit/>
          </a:bodyPr>
          <a:lstStyle/>
          <a:p>
            <a:pPr algn="ctr"/>
            <a:r>
              <a:rPr lang="en-US" u="sng" dirty="0">
                <a:solidFill>
                  <a:schemeClr val="bg1"/>
                </a:solidFill>
                <a:latin typeface="Times New Roman" panose="02020603050405020304" pitchFamily="18" charset="0"/>
                <a:cs typeface="Times New Roman" panose="02020603050405020304" pitchFamily="18" charset="0"/>
              </a:rPr>
              <a:t>Katie Jane Torma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Thahani</a:t>
            </a:r>
            <a:r>
              <a:rPr lang="en-US" dirty="0">
                <a:solidFill>
                  <a:schemeClr val="bg1"/>
                </a:solidFill>
                <a:latin typeface="Times New Roman" panose="02020603050405020304" pitchFamily="18" charset="0"/>
                <a:cs typeface="Times New Roman" panose="02020603050405020304" pitchFamily="18" charset="0"/>
              </a:rPr>
              <a:t> S. Habeeb Mohammad, and Daniel P. Becker</a:t>
            </a:r>
          </a:p>
          <a:p>
            <a:pPr algn="ctr"/>
            <a:r>
              <a:rPr lang="en-US" dirty="0">
                <a:solidFill>
                  <a:schemeClr val="bg1"/>
                </a:solidFill>
                <a:latin typeface="Times New Roman" panose="02020603050405020304" pitchFamily="18" charset="0"/>
                <a:cs typeface="Times New Roman" panose="02020603050405020304" pitchFamily="18" charset="0"/>
              </a:rPr>
              <a:t>Department of Chemistry and Biochemistry, Loyola University Chicago, 1068 West Sheridan Road, Chicago, IL 60660</a:t>
            </a:r>
          </a:p>
          <a:p>
            <a:endParaRPr lang="en-US" dirty="0"/>
          </a:p>
        </p:txBody>
      </p:sp>
      <p:pic>
        <p:nvPicPr>
          <p:cNvPr id="6" name="Picture 5">
            <a:extLst>
              <a:ext uri="{FF2B5EF4-FFF2-40B4-BE49-F238E27FC236}">
                <a16:creationId xmlns:a16="http://schemas.microsoft.com/office/drawing/2014/main" id="{A8FA37F8-F60B-474C-810A-56ED4355B6DC}"/>
              </a:ext>
            </a:extLst>
          </p:cNvPr>
          <p:cNvPicPr>
            <a:picLocks noChangeAspect="1"/>
          </p:cNvPicPr>
          <p:nvPr/>
        </p:nvPicPr>
        <p:blipFill>
          <a:blip r:embed="rId2"/>
          <a:stretch>
            <a:fillRect/>
          </a:stretch>
        </p:blipFill>
        <p:spPr>
          <a:xfrm>
            <a:off x="307180" y="1116819"/>
            <a:ext cx="3702112" cy="3541151"/>
          </a:xfrm>
          <a:prstGeom prst="rect">
            <a:avLst/>
          </a:prstGeom>
        </p:spPr>
      </p:pic>
      <p:sp>
        <p:nvSpPr>
          <p:cNvPr id="15" name="TextBox 14">
            <a:extLst>
              <a:ext uri="{FF2B5EF4-FFF2-40B4-BE49-F238E27FC236}">
                <a16:creationId xmlns:a16="http://schemas.microsoft.com/office/drawing/2014/main" id="{985A7747-B0FF-1C4F-9909-159470D5A75A}"/>
              </a:ext>
            </a:extLst>
          </p:cNvPr>
          <p:cNvSpPr txBox="1"/>
          <p:nvPr/>
        </p:nvSpPr>
        <p:spPr>
          <a:xfrm>
            <a:off x="78199" y="31594961"/>
            <a:ext cx="37049868" cy="1323439"/>
          </a:xfrm>
          <a:prstGeom prst="rect">
            <a:avLst/>
          </a:prstGeom>
          <a:noFill/>
        </p:spPr>
        <p:txBody>
          <a:bodyPr wrap="square" rtlCol="0">
            <a:spAutoFit/>
          </a:bodyPr>
          <a:lstStyle/>
          <a:p>
            <a:r>
              <a:rPr lang="en-US" sz="2000" b="1" u="sng" dirty="0">
                <a:latin typeface="Times New Roman" panose="02020603050405020304" pitchFamily="18" charset="0"/>
                <a:cs typeface="Times New Roman" panose="02020603050405020304" pitchFamily="18" charset="0"/>
              </a:rPr>
              <a:t>Sources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1. </a:t>
            </a:r>
            <a:r>
              <a:rPr lang="en-US" sz="2000" dirty="0" err="1"/>
              <a:t>Gillner</a:t>
            </a:r>
            <a:r>
              <a:rPr lang="en-US" sz="2000" dirty="0"/>
              <a:t>, Danuta M and Becker, D. P. et. al. “Lysine biosynthesis in bacteria: a </a:t>
            </a:r>
            <a:r>
              <a:rPr lang="en-US" sz="2000" dirty="0" err="1"/>
              <a:t>metallodesuccinylase</a:t>
            </a:r>
            <a:r>
              <a:rPr lang="en-US" sz="2000" dirty="0"/>
              <a:t> as a potential antimicrobial target.” </a:t>
            </a:r>
            <a:r>
              <a:rPr lang="en-US" sz="2000" i="1" dirty="0"/>
              <a:t>J. Biol. </a:t>
            </a:r>
            <a:r>
              <a:rPr lang="en-US" sz="2000" i="1" dirty="0" err="1"/>
              <a:t>Inorg</a:t>
            </a:r>
            <a:r>
              <a:rPr lang="en-US" sz="2000" i="1" dirty="0"/>
              <a:t>. Chem. </a:t>
            </a:r>
            <a:r>
              <a:rPr lang="en-US" sz="2000" dirty="0"/>
              <a:t>18, </a:t>
            </a:r>
            <a:r>
              <a:rPr lang="en-US" sz="2000" i="1" dirty="0"/>
              <a:t>2</a:t>
            </a:r>
            <a:r>
              <a:rPr lang="en-US" sz="2000" dirty="0"/>
              <a:t>, </a:t>
            </a:r>
            <a:r>
              <a:rPr lang="en-US" sz="2000" b="1" dirty="0"/>
              <a:t>2013</a:t>
            </a:r>
            <a:r>
              <a:rPr lang="en-US" sz="2000" dirty="0"/>
              <a:t>, 155-63. </a:t>
            </a:r>
          </a:p>
          <a:p>
            <a:r>
              <a:rPr lang="en-US" sz="2000" dirty="0"/>
              <a:t>2. </a:t>
            </a:r>
            <a:r>
              <a:rPr lang="en-US" sz="2000" dirty="0" err="1"/>
              <a:t>Dávid</a:t>
            </a:r>
            <a:r>
              <a:rPr lang="en-US" sz="2000" dirty="0"/>
              <a:t> </a:t>
            </a:r>
            <a:r>
              <a:rPr lang="en-US" sz="2000" dirty="0" err="1"/>
              <a:t>Pajtás</a:t>
            </a:r>
            <a:r>
              <a:rPr lang="en-US" sz="2000" dirty="0"/>
              <a:t>, et. al. “Optimization of the Synthesis of Flavone–Amino Acid and Flavone–Dipeptide Hybrids via Buchwald–</a:t>
            </a:r>
            <a:r>
              <a:rPr lang="en-US" sz="2000" dirty="0" err="1"/>
              <a:t>Hartwig</a:t>
            </a:r>
            <a:r>
              <a:rPr lang="en-US" sz="2000" dirty="0"/>
              <a:t> Reaction.” </a:t>
            </a:r>
            <a:r>
              <a:rPr lang="en-US" sz="2000" i="1" dirty="0"/>
              <a:t>J. Org. Chem</a:t>
            </a:r>
            <a:r>
              <a:rPr lang="en-US" sz="2000" dirty="0"/>
              <a:t>., </a:t>
            </a:r>
            <a:r>
              <a:rPr lang="en-US" sz="2000" i="1" dirty="0"/>
              <a:t>82</a:t>
            </a:r>
            <a:r>
              <a:rPr lang="en-US" sz="2000" dirty="0"/>
              <a:t>, </a:t>
            </a:r>
            <a:r>
              <a:rPr lang="en-US" sz="2000" i="1" dirty="0"/>
              <a:t>9</a:t>
            </a:r>
            <a:r>
              <a:rPr lang="en-US" sz="2000" dirty="0"/>
              <a:t>, </a:t>
            </a:r>
            <a:r>
              <a:rPr lang="en-US" sz="2000" b="1" dirty="0"/>
              <a:t>2017,</a:t>
            </a:r>
            <a:r>
              <a:rPr lang="en-US" sz="2000" dirty="0"/>
              <a:t> 4578-4587. </a:t>
            </a:r>
          </a:p>
          <a:p>
            <a:r>
              <a:rPr lang="en-US" sz="2000" b="1" dirty="0"/>
              <a:t>3. </a:t>
            </a:r>
            <a:r>
              <a:rPr lang="en-US" sz="2000" dirty="0" err="1"/>
              <a:t>Nocek</a:t>
            </a:r>
            <a:r>
              <a:rPr lang="en-US" sz="2000" dirty="0"/>
              <a:t>, B.; </a:t>
            </a:r>
            <a:r>
              <a:rPr lang="en-US" sz="2000" dirty="0" err="1"/>
              <a:t>Reidl</a:t>
            </a:r>
            <a:r>
              <a:rPr lang="en-US" sz="2000" dirty="0"/>
              <a:t>, C.; Heath, T.; Becker, D. P. et. al. “Structural Evidence for a Major Conformational Change Triggered by Substrate Binding in </a:t>
            </a:r>
            <a:r>
              <a:rPr lang="en-US" sz="2000" dirty="0" err="1"/>
              <a:t>DapE</a:t>
            </a:r>
            <a:r>
              <a:rPr lang="en-US" sz="2000" dirty="0"/>
              <a:t> Enzymes: Impact on the Catalytic Mechanism.” Biochemistry (N. Y.) </a:t>
            </a:r>
            <a:r>
              <a:rPr lang="en-US" sz="2000" b="1" dirty="0"/>
              <a:t>2018</a:t>
            </a:r>
            <a:r>
              <a:rPr lang="en-US" sz="2000" dirty="0"/>
              <a:t>, </a:t>
            </a:r>
            <a:r>
              <a:rPr lang="en-US" sz="2000" i="1" dirty="0"/>
              <a:t>57</a:t>
            </a:r>
            <a:r>
              <a:rPr lang="en-US" sz="2000" dirty="0"/>
              <a:t>, 574.</a:t>
            </a:r>
          </a:p>
        </p:txBody>
      </p:sp>
      <p:pic>
        <p:nvPicPr>
          <p:cNvPr id="17" name="Picture 16">
            <a:extLst>
              <a:ext uri="{FF2B5EF4-FFF2-40B4-BE49-F238E27FC236}">
                <a16:creationId xmlns:a16="http://schemas.microsoft.com/office/drawing/2014/main" id="{4FA7F6C0-D704-0D45-B36A-EFB3D7CE15A5}"/>
              </a:ext>
            </a:extLst>
          </p:cNvPr>
          <p:cNvPicPr>
            <a:picLocks noChangeAspect="1"/>
          </p:cNvPicPr>
          <p:nvPr/>
        </p:nvPicPr>
        <p:blipFill>
          <a:blip r:embed="rId3"/>
          <a:stretch>
            <a:fillRect/>
          </a:stretch>
        </p:blipFill>
        <p:spPr>
          <a:xfrm>
            <a:off x="14861007" y="17235819"/>
            <a:ext cx="3298513" cy="2199009"/>
          </a:xfrm>
          <a:prstGeom prst="rect">
            <a:avLst/>
          </a:prstGeom>
          <a:ln>
            <a:solidFill>
              <a:srgbClr val="BB0044"/>
            </a:solidFill>
          </a:ln>
        </p:spPr>
      </p:pic>
      <p:sp>
        <p:nvSpPr>
          <p:cNvPr id="21" name="Rounded Rectangle 20">
            <a:extLst>
              <a:ext uri="{FF2B5EF4-FFF2-40B4-BE49-F238E27FC236}">
                <a16:creationId xmlns:a16="http://schemas.microsoft.com/office/drawing/2014/main" id="{996270E0-7BB4-A144-96D9-F445599D62D7}"/>
              </a:ext>
            </a:extLst>
          </p:cNvPr>
          <p:cNvSpPr/>
          <p:nvPr/>
        </p:nvSpPr>
        <p:spPr>
          <a:xfrm>
            <a:off x="78199" y="7336610"/>
            <a:ext cx="18620249" cy="1639658"/>
          </a:xfrm>
          <a:prstGeom prst="roundRect">
            <a:avLst/>
          </a:prstGeom>
          <a:solidFill>
            <a:srgbClr val="BB0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Introduction</a:t>
            </a:r>
            <a:r>
              <a:rPr lang="en-US" dirty="0">
                <a:solidFill>
                  <a:schemeClr val="bg1"/>
                </a:solidFill>
              </a:rPr>
              <a:t> </a:t>
            </a:r>
          </a:p>
        </p:txBody>
      </p:sp>
      <p:sp>
        <p:nvSpPr>
          <p:cNvPr id="22" name="TextBox 21">
            <a:extLst>
              <a:ext uri="{FF2B5EF4-FFF2-40B4-BE49-F238E27FC236}">
                <a16:creationId xmlns:a16="http://schemas.microsoft.com/office/drawing/2014/main" id="{8D2CEC1B-A1ED-3E46-93DD-6F912EC1661E}"/>
              </a:ext>
            </a:extLst>
          </p:cNvPr>
          <p:cNvSpPr txBox="1"/>
          <p:nvPr/>
        </p:nvSpPr>
        <p:spPr>
          <a:xfrm>
            <a:off x="14551451" y="19528232"/>
            <a:ext cx="427608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1. </a:t>
            </a:r>
            <a:r>
              <a:rPr lang="en-US" sz="2400" dirty="0" err="1">
                <a:latin typeface="Times New Roman" panose="02020603050405020304" pitchFamily="18" charset="0"/>
                <a:cs typeface="Times New Roman" panose="02020603050405020304" pitchFamily="18" charset="0"/>
              </a:rPr>
              <a:t>Tetrazole</a:t>
            </a:r>
            <a:r>
              <a:rPr lang="en-US" sz="2400" dirty="0">
                <a:latin typeface="Times New Roman" panose="02020603050405020304" pitchFamily="18" charset="0"/>
                <a:cs typeface="Times New Roman" panose="02020603050405020304" pitchFamily="18" charset="0"/>
              </a:rPr>
              <a:t>-based lead molecule.</a:t>
            </a:r>
          </a:p>
        </p:txBody>
      </p:sp>
      <p:sp>
        <p:nvSpPr>
          <p:cNvPr id="29" name="Rounded Rectangle 28">
            <a:extLst>
              <a:ext uri="{FF2B5EF4-FFF2-40B4-BE49-F238E27FC236}">
                <a16:creationId xmlns:a16="http://schemas.microsoft.com/office/drawing/2014/main" id="{535DA896-1501-CF4F-BFE1-1D70A4CEC8A5}"/>
              </a:ext>
            </a:extLst>
          </p:cNvPr>
          <p:cNvSpPr/>
          <p:nvPr/>
        </p:nvSpPr>
        <p:spPr>
          <a:xfrm>
            <a:off x="19202399" y="7309825"/>
            <a:ext cx="18817233" cy="1639658"/>
          </a:xfrm>
          <a:prstGeom prst="roundRect">
            <a:avLst/>
          </a:prstGeom>
          <a:solidFill>
            <a:srgbClr val="BB0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Synthesis of </a:t>
            </a:r>
            <a:r>
              <a:rPr lang="en-US" dirty="0" err="1">
                <a:solidFill>
                  <a:schemeClr val="bg1"/>
                </a:solidFill>
                <a:latin typeface="Times New Roman" panose="02020603050405020304" pitchFamily="18" charset="0"/>
                <a:cs typeface="Times New Roman" panose="02020603050405020304" pitchFamily="18" charset="0"/>
              </a:rPr>
              <a:t>Pyrazole</a:t>
            </a:r>
            <a:r>
              <a:rPr lang="en-US" dirty="0">
                <a:solidFill>
                  <a:schemeClr val="bg1"/>
                </a:solidFill>
                <a:latin typeface="Times New Roman" panose="02020603050405020304" pitchFamily="18" charset="0"/>
                <a:cs typeface="Times New Roman" panose="02020603050405020304" pitchFamily="18" charset="0"/>
              </a:rPr>
              <a:t>-based Analog</a:t>
            </a:r>
            <a:endParaRPr lang="en-US" dirty="0">
              <a:solidFill>
                <a:schemeClr val="bg1"/>
              </a:solidFill>
            </a:endParaRPr>
          </a:p>
        </p:txBody>
      </p:sp>
      <p:sp>
        <p:nvSpPr>
          <p:cNvPr id="23" name="TextBox 22">
            <a:extLst>
              <a:ext uri="{FF2B5EF4-FFF2-40B4-BE49-F238E27FC236}">
                <a16:creationId xmlns:a16="http://schemas.microsoft.com/office/drawing/2014/main" id="{61B06995-12DF-E147-B00C-96A1A5767161}"/>
              </a:ext>
            </a:extLst>
          </p:cNvPr>
          <p:cNvSpPr txBox="1"/>
          <p:nvPr/>
        </p:nvSpPr>
        <p:spPr>
          <a:xfrm>
            <a:off x="22182574" y="9451937"/>
            <a:ext cx="3137088" cy="1569660"/>
          </a:xfrm>
          <a:prstGeom prst="rect">
            <a:avLst/>
          </a:prstGeom>
          <a:noFill/>
        </p:spPr>
        <p:txBody>
          <a:bodyPr wrap="square" rtlCol="0">
            <a:spAutoFit/>
          </a:bodyPr>
          <a:lstStyle/>
          <a:p>
            <a:r>
              <a:rPr lang="en-US" sz="3200" dirty="0"/>
              <a:t>Scheme 2. Synthesis of </a:t>
            </a:r>
            <a:r>
              <a:rPr lang="en-US" sz="3200" dirty="0" err="1"/>
              <a:t>Pyrazole</a:t>
            </a:r>
            <a:r>
              <a:rPr lang="en-US" sz="3200" dirty="0"/>
              <a:t> Analog</a:t>
            </a:r>
          </a:p>
        </p:txBody>
      </p:sp>
      <p:sp>
        <p:nvSpPr>
          <p:cNvPr id="33" name="Rounded Rectangle 32">
            <a:extLst>
              <a:ext uri="{FF2B5EF4-FFF2-40B4-BE49-F238E27FC236}">
                <a16:creationId xmlns:a16="http://schemas.microsoft.com/office/drawing/2014/main" id="{D1A2B39C-6023-8049-A24C-1F9F3CADE0BB}"/>
              </a:ext>
            </a:extLst>
          </p:cNvPr>
          <p:cNvSpPr/>
          <p:nvPr/>
        </p:nvSpPr>
        <p:spPr>
          <a:xfrm>
            <a:off x="19202399" y="26432470"/>
            <a:ext cx="18259424" cy="1639658"/>
          </a:xfrm>
          <a:prstGeom prst="roundRect">
            <a:avLst/>
          </a:prstGeom>
          <a:solidFill>
            <a:srgbClr val="BB0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Future Work</a:t>
            </a:r>
          </a:p>
        </p:txBody>
      </p:sp>
      <p:pic>
        <p:nvPicPr>
          <p:cNvPr id="27" name="Picture 26" descr="A close up of a map&#10;&#10;Description automatically generated">
            <a:extLst>
              <a:ext uri="{FF2B5EF4-FFF2-40B4-BE49-F238E27FC236}">
                <a16:creationId xmlns:a16="http://schemas.microsoft.com/office/drawing/2014/main" id="{122874D6-BF33-B543-9312-A42CCC86DD79}"/>
              </a:ext>
            </a:extLst>
          </p:cNvPr>
          <p:cNvPicPr>
            <a:picLocks noChangeAspect="1"/>
          </p:cNvPicPr>
          <p:nvPr/>
        </p:nvPicPr>
        <p:blipFill rotWithShape="1">
          <a:blip r:embed="rId4">
            <a:extLst>
              <a:ext uri="{28A0092B-C50C-407E-A947-70E740481C1C}">
                <a14:useLocalDpi xmlns:a14="http://schemas.microsoft.com/office/drawing/2010/main" val="0"/>
              </a:ext>
            </a:extLst>
          </a:blip>
          <a:srcRect l="3089" r="4168"/>
          <a:stretch/>
        </p:blipFill>
        <p:spPr>
          <a:xfrm>
            <a:off x="12604452" y="25383053"/>
            <a:ext cx="5995558" cy="3264483"/>
          </a:xfrm>
          <a:prstGeom prst="rect">
            <a:avLst/>
          </a:prstGeom>
          <a:ln>
            <a:solidFill>
              <a:srgbClr val="BB0044"/>
            </a:solidFill>
          </a:ln>
        </p:spPr>
      </p:pic>
      <p:sp>
        <p:nvSpPr>
          <p:cNvPr id="32" name="TextBox 31">
            <a:extLst>
              <a:ext uri="{FF2B5EF4-FFF2-40B4-BE49-F238E27FC236}">
                <a16:creationId xmlns:a16="http://schemas.microsoft.com/office/drawing/2014/main" id="{FA7BE598-2E92-9845-B542-CFF82213EEBC}"/>
              </a:ext>
            </a:extLst>
          </p:cNvPr>
          <p:cNvSpPr txBox="1"/>
          <p:nvPr/>
        </p:nvSpPr>
        <p:spPr>
          <a:xfrm>
            <a:off x="8236611" y="29162811"/>
            <a:ext cx="3955978"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  (A) Open conformation of </a:t>
            </a:r>
            <a:r>
              <a:rPr lang="en-US" sz="2400" dirty="0" err="1">
                <a:latin typeface="Times New Roman" panose="02020603050405020304" pitchFamily="18" charset="0"/>
                <a:cs typeface="Times New Roman" panose="02020603050405020304" pitchFamily="18" charset="0"/>
              </a:rPr>
              <a:t>apo-</a:t>
            </a:r>
            <a:r>
              <a:rPr lang="en-US" sz="2400" i="1" dirty="0" err="1">
                <a:latin typeface="Times New Roman" panose="02020603050405020304" pitchFamily="18" charset="0"/>
                <a:cs typeface="Times New Roman" panose="02020603050405020304" pitchFamily="18" charset="0"/>
              </a:rPr>
              <a:t>Hi</a:t>
            </a:r>
            <a:r>
              <a:rPr lang="en-US" sz="2400" dirty="0" err="1">
                <a:latin typeface="Times New Roman" panose="02020603050405020304" pitchFamily="18" charset="0"/>
                <a:cs typeface="Times New Roman" panose="02020603050405020304" pitchFamily="18" charset="0"/>
              </a:rPr>
              <a:t>DapE</a:t>
            </a:r>
            <a:r>
              <a:rPr lang="en-US" sz="2400" dirty="0">
                <a:latin typeface="Times New Roman" panose="02020603050405020304" pitchFamily="18" charset="0"/>
                <a:cs typeface="Times New Roman" panose="02020603050405020304" pitchFamily="18" charset="0"/>
              </a:rPr>
              <a:t> enzyme, (B) Closed conformation of </a:t>
            </a:r>
            <a:r>
              <a:rPr lang="en-US" sz="2400" i="1" dirty="0" err="1">
                <a:latin typeface="Times New Roman" panose="02020603050405020304" pitchFamily="18" charset="0"/>
                <a:cs typeface="Times New Roman" panose="02020603050405020304" pitchFamily="18" charset="0"/>
              </a:rPr>
              <a:t>Hi</a:t>
            </a:r>
            <a:r>
              <a:rPr lang="en-US" sz="2400" dirty="0" err="1">
                <a:latin typeface="Times New Roman" panose="02020603050405020304" pitchFamily="18" charset="0"/>
                <a:cs typeface="Times New Roman" panose="02020603050405020304" pitchFamily="18" charset="0"/>
              </a:rPr>
              <a:t>DapE</a:t>
            </a:r>
            <a:r>
              <a:rPr lang="en-US" sz="2400" dirty="0">
                <a:latin typeface="Times New Roman" panose="02020603050405020304" pitchFamily="18" charset="0"/>
                <a:cs typeface="Times New Roman" panose="02020603050405020304" pitchFamily="18" charset="0"/>
              </a:rPr>
              <a:t> products-bound structure.</a:t>
            </a:r>
          </a:p>
        </p:txBody>
      </p:sp>
      <p:sp>
        <p:nvSpPr>
          <p:cNvPr id="42" name="TextBox 41">
            <a:extLst>
              <a:ext uri="{FF2B5EF4-FFF2-40B4-BE49-F238E27FC236}">
                <a16:creationId xmlns:a16="http://schemas.microsoft.com/office/drawing/2014/main" id="{9128CA29-DFDE-0E4D-82BF-AD34AB7105C8}"/>
              </a:ext>
            </a:extLst>
          </p:cNvPr>
          <p:cNvSpPr txBox="1"/>
          <p:nvPr/>
        </p:nvSpPr>
        <p:spPr>
          <a:xfrm>
            <a:off x="12340873" y="28915161"/>
            <a:ext cx="640742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3. Interaction (A) </a:t>
            </a:r>
            <a:r>
              <a:rPr lang="en-US" sz="2400" dirty="0" err="1">
                <a:latin typeface="Times New Roman" panose="02020603050405020304" pitchFamily="18" charset="0"/>
                <a:cs typeface="Times New Roman" panose="02020603050405020304" pitchFamily="18" charset="0"/>
              </a:rPr>
              <a:t>Tetrazole</a:t>
            </a:r>
            <a:r>
              <a:rPr lang="en-US" sz="2400" dirty="0">
                <a:latin typeface="Times New Roman" panose="02020603050405020304" pitchFamily="18" charset="0"/>
                <a:cs typeface="Times New Roman" panose="02020603050405020304" pitchFamily="18" charset="0"/>
              </a:rPr>
              <a:t> original hit and (B) </a:t>
            </a:r>
            <a:r>
              <a:rPr lang="en-US" sz="2400" dirty="0" err="1">
                <a:latin typeface="Times New Roman" panose="02020603050405020304" pitchFamily="18" charset="0"/>
                <a:cs typeface="Times New Roman" panose="02020603050405020304" pitchFamily="18" charset="0"/>
              </a:rPr>
              <a:t>Pyrazole</a:t>
            </a:r>
            <a:r>
              <a:rPr lang="en-US" sz="2400" dirty="0">
                <a:latin typeface="Times New Roman" panose="02020603050405020304" pitchFamily="18" charset="0"/>
                <a:cs typeface="Times New Roman" panose="02020603050405020304" pitchFamily="18" charset="0"/>
              </a:rPr>
              <a:t> analog with the </a:t>
            </a:r>
            <a:r>
              <a:rPr lang="en-US" sz="2400" dirty="0" err="1">
                <a:latin typeface="Times New Roman" panose="02020603050405020304" pitchFamily="18" charset="0"/>
                <a:cs typeface="Times New Roman" panose="02020603050405020304" pitchFamily="18" charset="0"/>
              </a:rPr>
              <a:t>DapE</a:t>
            </a:r>
            <a:r>
              <a:rPr lang="en-US" sz="2400" dirty="0">
                <a:latin typeface="Times New Roman" panose="02020603050405020304" pitchFamily="18" charset="0"/>
                <a:cs typeface="Times New Roman" panose="02020603050405020304" pitchFamily="18" charset="0"/>
              </a:rPr>
              <a:t> active site.</a:t>
            </a:r>
          </a:p>
        </p:txBody>
      </p:sp>
      <p:sp>
        <p:nvSpPr>
          <p:cNvPr id="35" name="TextBox 34">
            <a:extLst>
              <a:ext uri="{FF2B5EF4-FFF2-40B4-BE49-F238E27FC236}">
                <a16:creationId xmlns:a16="http://schemas.microsoft.com/office/drawing/2014/main" id="{F6756EBD-C3B0-5848-AF6B-8175146E1995}"/>
              </a:ext>
            </a:extLst>
          </p:cNvPr>
          <p:cNvSpPr txBox="1"/>
          <p:nvPr/>
        </p:nvSpPr>
        <p:spPr>
          <a:xfrm>
            <a:off x="149462" y="24930543"/>
            <a:ext cx="7885998" cy="6740307"/>
          </a:xfrm>
          <a:prstGeom prst="rect">
            <a:avLst/>
          </a:prstGeom>
          <a:noFill/>
          <a:ln>
            <a:noFill/>
          </a:ln>
        </p:spPr>
        <p:txBody>
          <a:bodyPr wrap="square" rtlCol="0">
            <a:spAutoFit/>
          </a:bodyPr>
          <a:lstStyle/>
          <a:p>
            <a:pPr algn="just"/>
            <a:r>
              <a:rPr lang="en-US" alt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DapE</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a </a:t>
            </a:r>
            <a:r>
              <a:rPr lang="en-US" alt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homodimeric</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metalloenzyme and the active sites contain two zinc ions (Figure 2). </a:t>
            </a:r>
            <a:r>
              <a:rPr lang="en-US" alt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DapE</a:t>
            </a:r>
            <a:r>
              <a:rPr lang="en-US" alt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has two conformations: open and closed. The open to closed conformation is induced by the binding of the substrate. </a:t>
            </a:r>
            <a:r>
              <a:rPr lang="en-US" altLang="en-US" sz="3600" dirty="0">
                <a:latin typeface="Times New Roman" panose="02020603050405020304" pitchFamily="18" charset="0"/>
                <a:cs typeface="Times New Roman" panose="02020603050405020304" pitchFamily="18" charset="0"/>
              </a:rPr>
              <a:t>D</a:t>
            </a:r>
            <a:r>
              <a:rPr lang="en-US" sz="3600" dirty="0">
                <a:latin typeface="Times New Roman" panose="02020603050405020304" pitchFamily="18" charset="0"/>
                <a:cs typeface="Times New Roman" panose="02020603050405020304" pitchFamily="18" charset="0"/>
              </a:rPr>
              <a:t>ocking images of tetrazole original lead molecule and the hit-derived </a:t>
            </a:r>
            <a:r>
              <a:rPr lang="en-US" sz="3600" dirty="0" err="1">
                <a:latin typeface="Times New Roman" panose="02020603050405020304" pitchFamily="18" charset="0"/>
                <a:cs typeface="Times New Roman" panose="02020603050405020304" pitchFamily="18" charset="0"/>
              </a:rPr>
              <a:t>pyrazole</a:t>
            </a:r>
            <a:r>
              <a:rPr lang="en-US" sz="3600" dirty="0">
                <a:latin typeface="Times New Roman" panose="02020603050405020304" pitchFamily="18" charset="0"/>
                <a:cs typeface="Times New Roman" panose="02020603050405020304" pitchFamily="18" charset="0"/>
              </a:rPr>
              <a:t> analog show the interactions with different residues in the </a:t>
            </a:r>
            <a:r>
              <a:rPr lang="en-US" sz="3600" dirty="0" err="1">
                <a:latin typeface="Times New Roman" panose="02020603050405020304" pitchFamily="18" charset="0"/>
                <a:cs typeface="Times New Roman" panose="02020603050405020304" pitchFamily="18" charset="0"/>
              </a:rPr>
              <a:t>DapE</a:t>
            </a:r>
            <a:r>
              <a:rPr lang="en-US" sz="3600" dirty="0">
                <a:latin typeface="Times New Roman" panose="02020603050405020304" pitchFamily="18" charset="0"/>
                <a:cs typeface="Times New Roman" panose="02020603050405020304" pitchFamily="18" charset="0"/>
              </a:rPr>
              <a:t> active site which is useful to find the pharmacophore of our lead molecule (Figure 3). </a:t>
            </a:r>
          </a:p>
        </p:txBody>
      </p:sp>
      <p:sp>
        <p:nvSpPr>
          <p:cNvPr id="36" name="TextBox 35">
            <a:extLst>
              <a:ext uri="{FF2B5EF4-FFF2-40B4-BE49-F238E27FC236}">
                <a16:creationId xmlns:a16="http://schemas.microsoft.com/office/drawing/2014/main" id="{6719D0C0-9ED3-1547-B244-6EFBB08AE72D}"/>
              </a:ext>
            </a:extLst>
          </p:cNvPr>
          <p:cNvSpPr txBox="1"/>
          <p:nvPr/>
        </p:nvSpPr>
        <p:spPr>
          <a:xfrm>
            <a:off x="19352915" y="28467845"/>
            <a:ext cx="18259424" cy="2862322"/>
          </a:xfrm>
          <a:prstGeom prst="rect">
            <a:avLst/>
          </a:prstGeom>
          <a:noFill/>
          <a:ln>
            <a:no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The Buchwald-</a:t>
            </a:r>
            <a:r>
              <a:rPr lang="en-US" sz="3600" dirty="0" err="1">
                <a:latin typeface="Times New Roman" panose="02020603050405020304" pitchFamily="18" charset="0"/>
                <a:cs typeface="Times New Roman" panose="02020603050405020304" pitchFamily="18" charset="0"/>
              </a:rPr>
              <a:t>Hartwig</a:t>
            </a:r>
            <a:r>
              <a:rPr lang="en-US" sz="3600" dirty="0">
                <a:latin typeface="Times New Roman" panose="02020603050405020304" pitchFamily="18" charset="0"/>
                <a:cs typeface="Times New Roman" panose="02020603050405020304" pitchFamily="18" charset="0"/>
              </a:rPr>
              <a:t> reactions produce many biproducts, so I would like to optimize these conditions and purification technique to isolate the desired product. New S</a:t>
            </a:r>
            <a:r>
              <a:rPr lang="en-US" sz="3600" baseline="-25000" dirty="0">
                <a:latin typeface="Times New Roman" panose="02020603050405020304" pitchFamily="18" charset="0"/>
                <a:cs typeface="Times New Roman" panose="02020603050405020304" pitchFamily="18" charset="0"/>
              </a:rPr>
              <a:t>N</a:t>
            </a:r>
            <a:r>
              <a:rPr lang="en-US" sz="3600" dirty="0">
                <a:latin typeface="Times New Roman" panose="02020603050405020304" pitchFamily="18" charset="0"/>
                <a:cs typeface="Times New Roman" panose="02020603050405020304" pitchFamily="18" charset="0"/>
              </a:rPr>
              <a:t>AR conditions will also be employed in the </a:t>
            </a:r>
            <a:r>
              <a:rPr lang="en-US" sz="3600" dirty="0" err="1">
                <a:latin typeface="Times New Roman" panose="02020603050405020304" pitchFamily="18" charset="0"/>
                <a:cs typeface="Times New Roman" panose="02020603050405020304" pitchFamily="18" charset="0"/>
              </a:rPr>
              <a:t>pyrazole</a:t>
            </a:r>
            <a:r>
              <a:rPr lang="en-US" sz="3600" dirty="0">
                <a:latin typeface="Times New Roman" panose="02020603050405020304" pitchFamily="18" charset="0"/>
                <a:cs typeface="Times New Roman" panose="02020603050405020304" pitchFamily="18" charset="0"/>
              </a:rPr>
              <a:t> analog synthesis. The inhibitor molecules will be tested against </a:t>
            </a:r>
            <a:r>
              <a:rPr lang="en-US" sz="3600" dirty="0" err="1">
                <a:latin typeface="Times New Roman" panose="02020603050405020304" pitchFamily="18" charset="0"/>
                <a:cs typeface="Times New Roman" panose="02020603050405020304" pitchFamily="18" charset="0"/>
              </a:rPr>
              <a:t>DapE</a:t>
            </a:r>
            <a:r>
              <a:rPr lang="en-US" sz="3600" dirty="0">
                <a:latin typeface="Times New Roman" panose="02020603050405020304" pitchFamily="18" charset="0"/>
                <a:cs typeface="Times New Roman" panose="02020603050405020304" pitchFamily="18" charset="0"/>
              </a:rPr>
              <a:t> using our ninhydrin assay to determine the IC</a:t>
            </a:r>
            <a:r>
              <a:rPr lang="en-US" sz="3600" baseline="-25000" dirty="0">
                <a:latin typeface="Times New Roman" panose="02020603050405020304" pitchFamily="18" charset="0"/>
                <a:cs typeface="Times New Roman" panose="02020603050405020304" pitchFamily="18" charset="0"/>
              </a:rPr>
              <a:t>50</a:t>
            </a:r>
            <a:r>
              <a:rPr lang="en-US" sz="3600" dirty="0">
                <a:latin typeface="Times New Roman" panose="02020603050405020304" pitchFamily="18" charset="0"/>
                <a:cs typeface="Times New Roman" panose="02020603050405020304" pitchFamily="18" charset="0"/>
              </a:rPr>
              <a:t> values. The final goal of this project is to synthesize a nanomolar potent inhibitor of </a:t>
            </a:r>
            <a:r>
              <a:rPr lang="en-US" sz="3600" dirty="0" err="1">
                <a:latin typeface="Times New Roman" panose="02020603050405020304" pitchFamily="18" charset="0"/>
                <a:cs typeface="Times New Roman" panose="02020603050405020304" pitchFamily="18" charset="0"/>
              </a:rPr>
              <a:t>DapE</a:t>
            </a:r>
            <a:r>
              <a:rPr lang="en-US" sz="3600" dirty="0">
                <a:latin typeface="Times New Roman" panose="02020603050405020304" pitchFamily="18" charset="0"/>
                <a:cs typeface="Times New Roman" panose="02020603050405020304" pitchFamily="18" charset="0"/>
              </a:rPr>
              <a:t> driven by SAR and Molecular docking.  </a:t>
            </a:r>
            <a:endParaRPr lang="en-US" dirty="0"/>
          </a:p>
        </p:txBody>
      </p:sp>
      <p:sp>
        <p:nvSpPr>
          <p:cNvPr id="2" name="TextBox 1">
            <a:extLst>
              <a:ext uri="{FF2B5EF4-FFF2-40B4-BE49-F238E27FC236}">
                <a16:creationId xmlns:a16="http://schemas.microsoft.com/office/drawing/2014/main" id="{D277BF00-FAEA-EF44-A185-CBB71B5AC88F}"/>
              </a:ext>
            </a:extLst>
          </p:cNvPr>
          <p:cNvSpPr txBox="1"/>
          <p:nvPr/>
        </p:nvSpPr>
        <p:spPr>
          <a:xfrm>
            <a:off x="0" y="5146761"/>
            <a:ext cx="38404800" cy="2982996"/>
          </a:xfrm>
          <a:prstGeom prst="rect">
            <a:avLst/>
          </a:prstGeom>
          <a:noFill/>
        </p:spPr>
        <p:txBody>
          <a:bodyPr wrap="square" rtlCol="0">
            <a:spAutoFit/>
          </a:bodyPr>
          <a:lstStyle/>
          <a:p>
            <a:pPr algn="just"/>
            <a:r>
              <a:rPr lang="en-US" sz="3400" dirty="0">
                <a:latin typeface="Times New Roman" panose="02020603050405020304" pitchFamily="18" charset="0"/>
                <a:cs typeface="Times New Roman" panose="02020603050405020304" pitchFamily="18" charset="0"/>
              </a:rPr>
              <a:t>Due to the increase in antibacterial resistance, there is an urgent need for new and novel antibacterial drugs. The target enzyme for this project is the </a:t>
            </a:r>
            <a:r>
              <a:rPr lang="en-US" sz="3400" dirty="0" err="1">
                <a:latin typeface="Times New Roman" panose="02020603050405020304" pitchFamily="18" charset="0"/>
                <a:cs typeface="Times New Roman" panose="02020603050405020304" pitchFamily="18" charset="0"/>
              </a:rPr>
              <a:t>dapE</a:t>
            </a:r>
            <a:r>
              <a:rPr lang="en-US" sz="3400" dirty="0">
                <a:latin typeface="Times New Roman" panose="02020603050405020304" pitchFamily="18" charset="0"/>
                <a:cs typeface="Times New Roman" panose="02020603050405020304" pitchFamily="18" charset="0"/>
              </a:rPr>
              <a:t>-encoded bacterial enzyme </a:t>
            </a:r>
            <a:r>
              <a:rPr lang="en-US" sz="3400" i="1" dirty="0">
                <a:latin typeface="Times New Roman" panose="02020603050405020304" pitchFamily="18" charset="0"/>
                <a:cs typeface="Times New Roman" panose="02020603050405020304" pitchFamily="18" charset="0"/>
              </a:rPr>
              <a:t>N</a:t>
            </a:r>
            <a:r>
              <a:rPr lang="en-US" sz="3400" dirty="0">
                <a:latin typeface="Times New Roman" panose="02020603050405020304" pitchFamily="18" charset="0"/>
                <a:cs typeface="Times New Roman" panose="02020603050405020304" pitchFamily="18" charset="0"/>
              </a:rPr>
              <a:t>-succinyl-L,L-diaminopimelic acid </a:t>
            </a:r>
            <a:r>
              <a:rPr lang="en-US" sz="3400" dirty="0" err="1">
                <a:latin typeface="Times New Roman" panose="02020603050405020304" pitchFamily="18" charset="0"/>
                <a:cs typeface="Times New Roman" panose="02020603050405020304" pitchFamily="18" charset="0"/>
              </a:rPr>
              <a:t>desuccinylase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DapE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DapE</a:t>
            </a:r>
            <a:r>
              <a:rPr lang="en-US" sz="3400" dirty="0">
                <a:latin typeface="Times New Roman" panose="02020603050405020304" pitchFamily="18" charset="0"/>
                <a:cs typeface="Times New Roman" panose="02020603050405020304" pitchFamily="18" charset="0"/>
              </a:rPr>
              <a:t> is a key enzyme in the synthesis of bacterial cellular walls via the lysine biosynthetic pathway. </a:t>
            </a:r>
            <a:r>
              <a:rPr lang="en-US" sz="3400" dirty="0" err="1">
                <a:latin typeface="Times New Roman" panose="02020603050405020304" pitchFamily="18" charset="0"/>
                <a:cs typeface="Times New Roman" panose="02020603050405020304" pitchFamily="18" charset="0"/>
              </a:rPr>
              <a:t>DapE</a:t>
            </a:r>
            <a:r>
              <a:rPr lang="en-US" sz="3400" dirty="0">
                <a:latin typeface="Times New Roman" panose="02020603050405020304" pitchFamily="18" charset="0"/>
                <a:cs typeface="Times New Roman" panose="02020603050405020304" pitchFamily="18" charset="0"/>
              </a:rPr>
              <a:t> inhibitors should selectively target bacterial </a:t>
            </a:r>
            <a:r>
              <a:rPr lang="en-US" sz="3400" dirty="0" err="1">
                <a:latin typeface="Times New Roman" panose="02020603050405020304" pitchFamily="18" charset="0"/>
                <a:cs typeface="Times New Roman" panose="02020603050405020304" pitchFamily="18" charset="0"/>
              </a:rPr>
              <a:t>DapE</a:t>
            </a:r>
            <a:r>
              <a:rPr lang="en-US" sz="3400" dirty="0">
                <a:latin typeface="Times New Roman" panose="02020603050405020304" pitchFamily="18" charset="0"/>
                <a:cs typeface="Times New Roman" panose="02020603050405020304" pitchFamily="18" charset="0"/>
              </a:rPr>
              <a:t> which will be lethal to bacteria with no mechanism-based toxicity in humans due to the absence of the lysine biosynthetic pathway in mammals. Thus </a:t>
            </a:r>
            <a:r>
              <a:rPr lang="en-US" sz="3400" dirty="0" err="1">
                <a:latin typeface="Times New Roman" panose="02020603050405020304" pitchFamily="18" charset="0"/>
                <a:cs typeface="Times New Roman" panose="02020603050405020304" pitchFamily="18" charset="0"/>
              </a:rPr>
              <a:t>DapE</a:t>
            </a:r>
            <a:r>
              <a:rPr lang="en-US" sz="3400" dirty="0">
                <a:latin typeface="Times New Roman" panose="02020603050405020304" pitchFamily="18" charset="0"/>
                <a:cs typeface="Times New Roman" panose="02020603050405020304" pitchFamily="18" charset="0"/>
              </a:rPr>
              <a:t> enzyme is an ideal target for novel antibiotics. The lead molecules identified by the Becker lab via a High-Throughput screen include the tetrazole, (2-[(1-phenyl-1</a:t>
            </a:r>
            <a:r>
              <a:rPr lang="en-US" sz="3400" i="1" dirty="0">
                <a:latin typeface="Times New Roman" panose="02020603050405020304" pitchFamily="18" charset="0"/>
                <a:cs typeface="Times New Roman" panose="02020603050405020304" pitchFamily="18" charset="0"/>
              </a:rPr>
              <a:t>H</a:t>
            </a:r>
            <a:r>
              <a:rPr lang="en-US" sz="3400" dirty="0">
                <a:latin typeface="Times New Roman" panose="02020603050405020304" pitchFamily="18" charset="0"/>
                <a:cs typeface="Times New Roman" panose="02020603050405020304" pitchFamily="18" charset="0"/>
              </a:rPr>
              <a:t>-tetrazol-5-yl)</a:t>
            </a:r>
            <a:r>
              <a:rPr lang="en-US" sz="3400" dirty="0" err="1">
                <a:latin typeface="Times New Roman" panose="02020603050405020304" pitchFamily="18" charset="0"/>
                <a:cs typeface="Times New Roman" panose="02020603050405020304" pitchFamily="18" charset="0"/>
              </a:rPr>
              <a:t>sulfanyl</a:t>
            </a:r>
            <a:r>
              <a:rPr lang="en-US" sz="3400" dirty="0">
                <a:latin typeface="Times New Roman" panose="02020603050405020304" pitchFamily="18" charset="0"/>
                <a:cs typeface="Times New Roman" panose="02020603050405020304" pitchFamily="18" charset="0"/>
              </a:rPr>
              <a:t>]-</a:t>
            </a:r>
            <a:r>
              <a:rPr lang="en-US" sz="3400" i="1" dirty="0">
                <a:latin typeface="Times New Roman" panose="02020603050405020304" pitchFamily="18" charset="0"/>
                <a:cs typeface="Times New Roman" panose="02020603050405020304" pitchFamily="18" charset="0"/>
              </a:rPr>
              <a:t>N</a:t>
            </a:r>
            <a:r>
              <a:rPr lang="en-US" sz="3400" dirty="0">
                <a:latin typeface="Times New Roman" panose="02020603050405020304" pitchFamily="18" charset="0"/>
                <a:cs typeface="Times New Roman" panose="02020603050405020304" pitchFamily="18" charset="0"/>
              </a:rPr>
              <a:t>-(1,3-thiazol-2-yl)</a:t>
            </a:r>
            <a:r>
              <a:rPr lang="en-US" sz="3400" dirty="0" err="1">
                <a:latin typeface="Times New Roman" panose="02020603050405020304" pitchFamily="18" charset="0"/>
                <a:cs typeface="Times New Roman" panose="02020603050405020304" pitchFamily="18" charset="0"/>
              </a:rPr>
              <a:t>propanamide</a:t>
            </a:r>
            <a:r>
              <a:rPr lang="en-US" sz="3400" dirty="0">
                <a:latin typeface="Times New Roman" panose="02020603050405020304" pitchFamily="18" charset="0"/>
                <a:cs typeface="Times New Roman" panose="02020603050405020304" pitchFamily="18" charset="0"/>
              </a:rPr>
              <a:t>). Synthesis of new analogs of this lead molecule will be described. </a:t>
            </a:r>
          </a:p>
          <a:p>
            <a:pPr algn="just"/>
            <a:endParaRPr lang="en-US" dirty="0"/>
          </a:p>
        </p:txBody>
      </p:sp>
      <p:sp>
        <p:nvSpPr>
          <p:cNvPr id="24" name="Rounded Rectangle 23">
            <a:extLst>
              <a:ext uri="{FF2B5EF4-FFF2-40B4-BE49-F238E27FC236}">
                <a16:creationId xmlns:a16="http://schemas.microsoft.com/office/drawing/2014/main" id="{FFE35F44-8DB4-7A49-9664-F48EE2F4A266}"/>
              </a:ext>
            </a:extLst>
          </p:cNvPr>
          <p:cNvSpPr/>
          <p:nvPr/>
        </p:nvSpPr>
        <p:spPr>
          <a:xfrm>
            <a:off x="111238" y="23104375"/>
            <a:ext cx="18590462" cy="1639658"/>
          </a:xfrm>
          <a:prstGeom prst="roundRect">
            <a:avLst/>
          </a:prstGeom>
          <a:solidFill>
            <a:srgbClr val="BB0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Background</a:t>
            </a:r>
            <a:endParaRPr lang="en-US" dirty="0">
              <a:solidFill>
                <a:schemeClr val="bg1"/>
              </a:solidFill>
            </a:endParaRPr>
          </a:p>
        </p:txBody>
      </p:sp>
      <p:sp>
        <p:nvSpPr>
          <p:cNvPr id="34" name="TextBox 33">
            <a:extLst>
              <a:ext uri="{FF2B5EF4-FFF2-40B4-BE49-F238E27FC236}">
                <a16:creationId xmlns:a16="http://schemas.microsoft.com/office/drawing/2014/main" id="{C9D09608-C368-FD4B-A57F-DC44B83983EF}"/>
              </a:ext>
            </a:extLst>
          </p:cNvPr>
          <p:cNvSpPr txBox="1"/>
          <p:nvPr/>
        </p:nvSpPr>
        <p:spPr>
          <a:xfrm>
            <a:off x="19202399" y="16369345"/>
            <a:ext cx="9806526" cy="1077218"/>
          </a:xfrm>
          <a:prstGeom prst="rect">
            <a:avLst/>
          </a:prstGeom>
          <a:noFill/>
        </p:spPr>
        <p:txBody>
          <a:bodyPr wrap="square" rtlCol="0">
            <a:spAutoFit/>
          </a:bodyPr>
          <a:lstStyle/>
          <a:p>
            <a:r>
              <a:rPr lang="en-US" sz="3200" dirty="0"/>
              <a:t>Scheme 3.  Buchwald-Hartwig Reaction of 5-OTf </a:t>
            </a:r>
            <a:r>
              <a:rPr lang="en-US" sz="3200" dirty="0" err="1"/>
              <a:t>pyrazol</a:t>
            </a:r>
            <a:r>
              <a:rPr lang="en-US" sz="3200" dirty="0"/>
              <a:t> analog with L-Phenylalanine</a:t>
            </a:r>
          </a:p>
        </p:txBody>
      </p:sp>
      <p:sp>
        <p:nvSpPr>
          <p:cNvPr id="37" name="TextBox 36">
            <a:extLst>
              <a:ext uri="{FF2B5EF4-FFF2-40B4-BE49-F238E27FC236}">
                <a16:creationId xmlns:a16="http://schemas.microsoft.com/office/drawing/2014/main" id="{C61AF73F-E114-264B-B923-AE8CF5B92545}"/>
              </a:ext>
            </a:extLst>
          </p:cNvPr>
          <p:cNvSpPr txBox="1"/>
          <p:nvPr/>
        </p:nvSpPr>
        <p:spPr>
          <a:xfrm>
            <a:off x="19352915" y="20940098"/>
            <a:ext cx="10189827" cy="1077218"/>
          </a:xfrm>
          <a:prstGeom prst="rect">
            <a:avLst/>
          </a:prstGeom>
          <a:noFill/>
        </p:spPr>
        <p:txBody>
          <a:bodyPr wrap="square" rtlCol="0">
            <a:spAutoFit/>
          </a:bodyPr>
          <a:lstStyle/>
          <a:p>
            <a:r>
              <a:rPr lang="en-US" sz="3200" dirty="0"/>
              <a:t>Scheme 4.  Buchwald-Hartwig Reaction of 5-OTf </a:t>
            </a:r>
            <a:r>
              <a:rPr lang="en-US" sz="3200" dirty="0" err="1"/>
              <a:t>pyrazol</a:t>
            </a:r>
            <a:r>
              <a:rPr lang="en-US" sz="3200" dirty="0"/>
              <a:t> analog with L-Phenylalanine methyl ester </a:t>
            </a:r>
            <a:endParaRPr lang="en-US" sz="3200" dirty="0">
              <a:solidFill>
                <a:srgbClr val="FF0000"/>
              </a:solidFill>
            </a:endParaRPr>
          </a:p>
        </p:txBody>
      </p:sp>
      <p:sp>
        <p:nvSpPr>
          <p:cNvPr id="12" name="TextBox 11">
            <a:extLst>
              <a:ext uri="{FF2B5EF4-FFF2-40B4-BE49-F238E27FC236}">
                <a16:creationId xmlns:a16="http://schemas.microsoft.com/office/drawing/2014/main" id="{6058E554-524A-6A4B-84AB-226BC5543DD7}"/>
              </a:ext>
            </a:extLst>
          </p:cNvPr>
          <p:cNvSpPr txBox="1"/>
          <p:nvPr/>
        </p:nvSpPr>
        <p:spPr>
          <a:xfrm>
            <a:off x="30061515" y="17694059"/>
            <a:ext cx="6606056" cy="6740307"/>
          </a:xfrm>
          <a:prstGeom prst="rect">
            <a:avLst/>
          </a:prstGeom>
          <a:noFill/>
          <a:ln>
            <a:no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Scheme 3 shows one of the Buchwald-Hartwig reactions with L-Phenylalanine as a carboxylic acid while scheme 4 shows L-Phenylalanine methyl ester. The methyl ester analog in scheme 3 has produced many biproducts due to the instability of the L-Phenylalanine methyl ester in the basic medium. Currently working on the best purification process to isolate the desired product. </a:t>
            </a:r>
          </a:p>
        </p:txBody>
      </p:sp>
      <p:pic>
        <p:nvPicPr>
          <p:cNvPr id="31" name="Picture 30"/>
          <p:cNvPicPr/>
          <p:nvPr/>
        </p:nvPicPr>
        <p:blipFill rotWithShape="1">
          <a:blip r:embed="rId5" cstate="print">
            <a:extLst>
              <a:ext uri="{28A0092B-C50C-407E-A947-70E740481C1C}">
                <a14:useLocalDpi xmlns:a14="http://schemas.microsoft.com/office/drawing/2010/main" val="0"/>
              </a:ext>
            </a:extLst>
          </a:blip>
          <a:srcRect b="884"/>
          <a:stretch/>
        </p:blipFill>
        <p:spPr bwMode="auto">
          <a:xfrm>
            <a:off x="8236611" y="25023493"/>
            <a:ext cx="3955978" cy="4010191"/>
          </a:xfrm>
          <a:prstGeom prst="roundRect">
            <a:avLst/>
          </a:prstGeom>
          <a:noFill/>
          <a:ln>
            <a:solidFill>
              <a:srgbClr val="BB0044"/>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4F58A35-A8F1-A045-AA8F-90C206464E7D}"/>
              </a:ext>
            </a:extLst>
          </p:cNvPr>
          <p:cNvPicPr>
            <a:picLocks noChangeAspect="1"/>
          </p:cNvPicPr>
          <p:nvPr/>
        </p:nvPicPr>
        <p:blipFill>
          <a:blip r:embed="rId6"/>
          <a:stretch>
            <a:fillRect/>
          </a:stretch>
        </p:blipFill>
        <p:spPr>
          <a:xfrm>
            <a:off x="25319662" y="9220316"/>
            <a:ext cx="12425244" cy="7093997"/>
          </a:xfrm>
          <a:prstGeom prst="rect">
            <a:avLst/>
          </a:prstGeom>
          <a:ln>
            <a:solidFill>
              <a:srgbClr val="BB0044"/>
            </a:solidFill>
          </a:ln>
        </p:spPr>
      </p:pic>
      <p:sp>
        <p:nvSpPr>
          <p:cNvPr id="7" name="TextBox 6">
            <a:extLst>
              <a:ext uri="{FF2B5EF4-FFF2-40B4-BE49-F238E27FC236}">
                <a16:creationId xmlns:a16="http://schemas.microsoft.com/office/drawing/2014/main" id="{E6C640E9-7342-4D4C-AFC3-E93C40F1E6DD}"/>
              </a:ext>
            </a:extLst>
          </p:cNvPr>
          <p:cNvSpPr txBox="1"/>
          <p:nvPr/>
        </p:nvSpPr>
        <p:spPr>
          <a:xfrm>
            <a:off x="19679478" y="11656115"/>
            <a:ext cx="5168348" cy="3970318"/>
          </a:xfrm>
          <a:prstGeom prst="rect">
            <a:avLst/>
          </a:prstGeom>
          <a:noFill/>
          <a:ln>
            <a:no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The first step in scheme 2 has been successfully  completed and the product has been isolated with a 95.5% yield. The second step of this scheme is elaborated on below. </a:t>
            </a:r>
          </a:p>
        </p:txBody>
      </p:sp>
      <p:pic>
        <p:nvPicPr>
          <p:cNvPr id="13" name="Picture 12">
            <a:extLst>
              <a:ext uri="{FF2B5EF4-FFF2-40B4-BE49-F238E27FC236}">
                <a16:creationId xmlns:a16="http://schemas.microsoft.com/office/drawing/2014/main" id="{70D32D48-E732-3B4B-8ED4-5868E8797849}"/>
              </a:ext>
            </a:extLst>
          </p:cNvPr>
          <p:cNvPicPr>
            <a:picLocks noChangeAspect="1"/>
          </p:cNvPicPr>
          <p:nvPr/>
        </p:nvPicPr>
        <p:blipFill>
          <a:blip r:embed="rId7"/>
          <a:stretch>
            <a:fillRect/>
          </a:stretch>
        </p:blipFill>
        <p:spPr>
          <a:xfrm>
            <a:off x="3843985" y="17170956"/>
            <a:ext cx="9878486" cy="3267054"/>
          </a:xfrm>
          <a:prstGeom prst="rect">
            <a:avLst/>
          </a:prstGeom>
          <a:ln>
            <a:solidFill>
              <a:srgbClr val="BB0044"/>
            </a:solidFill>
          </a:ln>
        </p:spPr>
      </p:pic>
      <p:pic>
        <p:nvPicPr>
          <p:cNvPr id="9" name="Picture 8">
            <a:extLst>
              <a:ext uri="{FF2B5EF4-FFF2-40B4-BE49-F238E27FC236}">
                <a16:creationId xmlns:a16="http://schemas.microsoft.com/office/drawing/2014/main" id="{DF5177EA-ABB1-F543-98F9-5F95BE16C6BB}"/>
              </a:ext>
            </a:extLst>
          </p:cNvPr>
          <p:cNvPicPr>
            <a:picLocks noChangeAspect="1"/>
          </p:cNvPicPr>
          <p:nvPr/>
        </p:nvPicPr>
        <p:blipFill>
          <a:blip r:embed="rId8"/>
          <a:stretch>
            <a:fillRect/>
          </a:stretch>
        </p:blipFill>
        <p:spPr>
          <a:xfrm>
            <a:off x="19298056" y="17617091"/>
            <a:ext cx="9897470" cy="3076934"/>
          </a:xfrm>
          <a:prstGeom prst="rect">
            <a:avLst/>
          </a:prstGeom>
          <a:ln>
            <a:solidFill>
              <a:srgbClr val="BB0044"/>
            </a:solidFill>
          </a:ln>
        </p:spPr>
      </p:pic>
      <p:pic>
        <p:nvPicPr>
          <p:cNvPr id="10" name="Picture 9">
            <a:extLst>
              <a:ext uri="{FF2B5EF4-FFF2-40B4-BE49-F238E27FC236}">
                <a16:creationId xmlns:a16="http://schemas.microsoft.com/office/drawing/2014/main" id="{D153B301-5B18-3543-AEBF-A3ED5F2BAF2D}"/>
              </a:ext>
            </a:extLst>
          </p:cNvPr>
          <p:cNvPicPr>
            <a:picLocks noChangeAspect="1"/>
          </p:cNvPicPr>
          <p:nvPr/>
        </p:nvPicPr>
        <p:blipFill>
          <a:blip r:embed="rId9"/>
          <a:stretch>
            <a:fillRect/>
          </a:stretch>
        </p:blipFill>
        <p:spPr>
          <a:xfrm>
            <a:off x="19298056" y="22290851"/>
            <a:ext cx="10189827" cy="3171323"/>
          </a:xfrm>
          <a:prstGeom prst="rect">
            <a:avLst/>
          </a:prstGeom>
          <a:ln>
            <a:solidFill>
              <a:srgbClr val="BB0044"/>
            </a:solidFill>
          </a:ln>
        </p:spPr>
      </p:pic>
      <p:sp>
        <p:nvSpPr>
          <p:cNvPr id="8" name="TextBox 7">
            <a:extLst>
              <a:ext uri="{FF2B5EF4-FFF2-40B4-BE49-F238E27FC236}">
                <a16:creationId xmlns:a16="http://schemas.microsoft.com/office/drawing/2014/main" id="{301AAF62-D622-FE44-B308-AE56AE1F496A}"/>
              </a:ext>
            </a:extLst>
          </p:cNvPr>
          <p:cNvSpPr txBox="1"/>
          <p:nvPr/>
        </p:nvSpPr>
        <p:spPr>
          <a:xfrm>
            <a:off x="21360383" y="19230866"/>
            <a:ext cx="1074063" cy="646331"/>
          </a:xfrm>
          <a:prstGeom prst="rect">
            <a:avLst/>
          </a:prstGeom>
          <a:noFill/>
        </p:spPr>
        <p:txBody>
          <a:bodyPr wrap="square" rtlCol="0">
            <a:spAutoFit/>
          </a:bodyPr>
          <a:lstStyle/>
          <a:p>
            <a:r>
              <a:rPr lang="en-US" sz="3600" dirty="0"/>
              <a:t>+</a:t>
            </a:r>
          </a:p>
        </p:txBody>
      </p:sp>
      <p:sp>
        <p:nvSpPr>
          <p:cNvPr id="38" name="TextBox 37">
            <a:extLst>
              <a:ext uri="{FF2B5EF4-FFF2-40B4-BE49-F238E27FC236}">
                <a16:creationId xmlns:a16="http://schemas.microsoft.com/office/drawing/2014/main" id="{048D0A94-8798-8645-8EF1-709ABAE8A4E9}"/>
              </a:ext>
            </a:extLst>
          </p:cNvPr>
          <p:cNvSpPr txBox="1"/>
          <p:nvPr/>
        </p:nvSpPr>
        <p:spPr>
          <a:xfrm>
            <a:off x="21276099" y="23701557"/>
            <a:ext cx="1074063"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173733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4238</TotalTime>
  <Words>958</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lastModifiedBy>Hall, Denise</cp:lastModifiedBy>
  <cp:revision>72</cp:revision>
  <dcterms:created xsi:type="dcterms:W3CDTF">2015-10-26T20:35:27Z</dcterms:created>
  <dcterms:modified xsi:type="dcterms:W3CDTF">2020-03-27T13:34:42Z</dcterms:modified>
</cp:coreProperties>
</file>